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autoCompressPictures="0">
  <p:sldMasterIdLst>
    <p:sldMasterId id="2147483661" r:id="rId1"/>
  </p:sldMasterIdLst>
  <p:notesMasterIdLst>
    <p:notesMasterId r:id="rId13"/>
  </p:notesMasterIdLst>
  <p:handoutMasterIdLst>
    <p:handoutMasterId r:id="rId14"/>
  </p:handoutMasterIdLst>
  <p:sldIdLst>
    <p:sldId id="285" r:id="rId2"/>
    <p:sldId id="287" r:id="rId3"/>
    <p:sldId id="297" r:id="rId4"/>
    <p:sldId id="286" r:id="rId5"/>
    <p:sldId id="294" r:id="rId6"/>
    <p:sldId id="299" r:id="rId7"/>
    <p:sldId id="292" r:id="rId8"/>
    <p:sldId id="298" r:id="rId9"/>
    <p:sldId id="295" r:id="rId10"/>
    <p:sldId id="296" r:id="rId11"/>
    <p:sldId id="293" r:id="rId1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entury Gothic" panose="020B0502020202020204" pitchFamily="34" charset="0"/>
      <p:regular r:id="rId19"/>
      <p:bold r:id="rId20"/>
      <p:italic r:id="rId21"/>
      <p:boldItalic r:id="rId22"/>
    </p:embeddedFont>
    <p:embeddedFont>
      <p:font typeface="Franklin Gothic Medium" panose="020B0603020102020204" pitchFamily="34" charset="0"/>
      <p:regular r:id="rId23"/>
      <p:italic r:id="rId24"/>
    </p:embeddedFont>
    <p:embeddedFont>
      <p:font typeface="Lato Light" panose="020F0302020204030203" pitchFamily="34" charset="77"/>
      <p:regular r:id="rId25"/>
      <p:bold r:id="rId26"/>
      <p:italic r:id="rId27"/>
      <p:boldItalic r:id="rId26"/>
    </p:embeddedFont>
    <p:embeddedFont>
      <p:font typeface="Luna" pitchFamily="2" charset="0"/>
      <p:regular r:id="rId28"/>
    </p:embeddedFont>
    <p:embeddedFont>
      <p:font typeface="Roboto Slab Regular" panose="02000000000000000000" pitchFamily="2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1E3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C313751-3878-4241-8E13-E6892900CA68}">
  <a:tblStyle styleId="{9C313751-3878-4241-8E13-E6892900CA6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9248"/>
    <p:restoredTop sz="94653"/>
  </p:normalViewPr>
  <p:slideViewPr>
    <p:cSldViewPr snapToGrid="0" snapToObjects="1">
      <p:cViewPr varScale="1">
        <p:scale>
          <a:sx n="173" d="100"/>
          <a:sy n="173" d="100"/>
        </p:scale>
        <p:origin x="192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9" d="100"/>
          <a:sy n="99" d="100"/>
        </p:scale>
        <p:origin x="3064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font" Target="NUL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3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36125ED-570C-FA48-8CF0-93F6F0550A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BA850E-0C6F-B34B-B4F3-39758C70992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8510C1-2C08-3D4B-A66B-922D50F5DB1A}" type="datetimeFigureOut">
              <a:rPr lang="en-US" smtClean="0"/>
              <a:t>3/10/20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301639-75C6-E442-89E7-AEC446FCC8E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BDC5A3-6FB1-9442-9E57-6314D00B3B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B3BE6-A3C7-8141-AA92-AB405B669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6874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642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/>
              <a:t>https://</a:t>
            </a:r>
            <a:r>
              <a:rPr lang="en-US" dirty="0" err="1"/>
              <a:t>youtu.be</a:t>
            </a:r>
            <a:r>
              <a:rPr lang="en-US" dirty="0"/>
              <a:t>/ze4om166ru8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14025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 preserve="1" userDrawn="1">
  <p:cSld name="1_Sub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"/>
          <p:cNvSpPr/>
          <p:nvPr/>
        </p:nvSpPr>
        <p:spPr>
          <a:xfrm>
            <a:off x="2630450" y="630150"/>
            <a:ext cx="3883200" cy="388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3"/>
          <p:cNvSpPr/>
          <p:nvPr/>
        </p:nvSpPr>
        <p:spPr>
          <a:xfrm>
            <a:off x="5430350" y="228600"/>
            <a:ext cx="1388100" cy="13881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53" name="Google Shape;53;p3"/>
          <p:cNvGrpSpPr/>
          <p:nvPr/>
        </p:nvGrpSpPr>
        <p:grpSpPr>
          <a:xfrm>
            <a:off x="5861768" y="506559"/>
            <a:ext cx="524975" cy="832145"/>
            <a:chOff x="6718575" y="2318625"/>
            <a:chExt cx="256950" cy="407375"/>
          </a:xfrm>
        </p:grpSpPr>
        <p:sp>
          <p:nvSpPr>
            <p:cNvPr id="54" name="Google Shape;54;p3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ABFDC58F-F69E-C74D-BDAA-1B6B2CC4AD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6330"/>
          <a:stretch/>
        </p:blipFill>
        <p:spPr>
          <a:xfrm>
            <a:off x="0" y="0"/>
            <a:ext cx="9144000" cy="1733332"/>
          </a:xfrm>
          <a:prstGeom prst="rect">
            <a:avLst/>
          </a:prstGeom>
          <a:ln>
            <a:noFill/>
          </a:ln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F0348DB-CD3F-AB43-9762-1C36A9CEEF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148349"/>
            <a:ext cx="7500730" cy="88224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D7FA2E5-3FE3-3248-B527-FCD0AA1B65E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4825" y="83600"/>
            <a:ext cx="1894349" cy="83905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1952318-B1F8-424F-BB5E-62F7FDA83E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16" t="-995" r="-5915" b="995"/>
          <a:stretch/>
        </p:blipFill>
        <p:spPr>
          <a:xfrm>
            <a:off x="-51916" y="-1215257"/>
            <a:ext cx="2571750" cy="319554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7E45EF03-5AC3-FE4B-AA36-CC7FF04F10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7470"/>
          <a:stretch/>
        </p:blipFill>
        <p:spPr>
          <a:xfrm>
            <a:off x="7084439" y="-762281"/>
            <a:ext cx="2088687" cy="2530812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861E80-E988-554D-A5F1-74CACCE41F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6679" y="1364596"/>
            <a:ext cx="6567323" cy="771525"/>
          </a:xfrm>
        </p:spPr>
        <p:txBody>
          <a:bodyPr/>
          <a:lstStyle>
            <a:lvl1pPr marL="101600" indent="0" algn="l">
              <a:buNone/>
              <a:defRPr sz="2000" spc="60" baseline="0">
                <a:solidFill>
                  <a:schemeClr val="bg1"/>
                </a:solidFill>
                <a:latin typeface="Luna" pitchFamily="2" charset="0"/>
              </a:defRPr>
            </a:lvl1pPr>
          </a:lstStyle>
          <a:p>
            <a:pPr lvl="0"/>
            <a:r>
              <a:rPr lang="en-US" dirty="0"/>
              <a:t>Lesson 1: Virtual Mushroom Tour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4594F6-D549-2748-9FED-7F876E3D6053}"/>
              </a:ext>
            </a:extLst>
          </p:cNvPr>
          <p:cNvSpPr txBox="1"/>
          <p:nvPr userDrawn="1"/>
        </p:nvSpPr>
        <p:spPr>
          <a:xfrm>
            <a:off x="649357" y="2411896"/>
            <a:ext cx="78850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n-US" sz="1800" b="1" i="0" u="none" strike="noStrike" cap="none" dirty="0">
                <a:solidFill>
                  <a:srgbClr val="000000"/>
                </a:solidFill>
                <a:effectLst/>
                <a:latin typeface="Franklin Gothic Medium" panose="020B0603020102020204" pitchFamily="34" charset="0"/>
                <a:ea typeface="Arial"/>
                <a:cs typeface="Arial"/>
                <a:sym typeface="Arial"/>
              </a:rPr>
              <a:t>What We’ll Learn:</a:t>
            </a:r>
          </a:p>
          <a:p>
            <a:pPr marL="0" indent="0" rtl="0" fontAlgn="base">
              <a:buFont typeface="Arial" panose="020B0604020202020204" pitchFamily="34" charset="0"/>
              <a:buNone/>
            </a:pPr>
            <a:endParaRPr lang="en-US" sz="1800" b="0" i="0" u="none" strike="noStrike" cap="none" dirty="0">
              <a:solidFill>
                <a:srgbClr val="000000"/>
              </a:solidFill>
              <a:effectLst/>
              <a:latin typeface="Franklin Gothic Medium" panose="020B0603020102020204" pitchFamily="34" charset="0"/>
              <a:ea typeface="Arial"/>
              <a:cs typeface="Arial"/>
              <a:sym typeface="Arial"/>
            </a:endParaRP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16069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userDrawn="1">
  <p:cSld name="TITLE">
    <p:bg>
      <p:bgRef idx="1001">
        <a:schemeClr val="bg1"/>
      </p:bgRef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 userDrawn="1">
  <p:cSld name="TITLE_1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>
            <a:off x="407150" y="407075"/>
            <a:ext cx="8329800" cy="4329300"/>
          </a:xfrm>
          <a:prstGeom prst="rect">
            <a:avLst/>
          </a:prstGeom>
          <a:solidFill>
            <a:srgbClr val="A31E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3"/>
          <p:cNvSpPr txBox="1">
            <a:spLocks noGrp="1"/>
          </p:cNvSpPr>
          <p:nvPr>
            <p:ph type="ctrTitle"/>
          </p:nvPr>
        </p:nvSpPr>
        <p:spPr>
          <a:xfrm>
            <a:off x="583354" y="725127"/>
            <a:ext cx="33717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 userDrawn="1">
  <p:cSld name="TITLE_AND_TWO_COLUMNS_1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"/>
          <p:cNvSpPr/>
          <p:nvPr/>
        </p:nvSpPr>
        <p:spPr>
          <a:xfrm>
            <a:off x="407100" y="460135"/>
            <a:ext cx="8329800" cy="4329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5" name="Google Shape;165;p7"/>
          <p:cNvSpPr/>
          <p:nvPr/>
        </p:nvSpPr>
        <p:spPr>
          <a:xfrm>
            <a:off x="8044639" y="3947219"/>
            <a:ext cx="1097700" cy="10977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7"/>
          <p:cNvSpPr txBox="1">
            <a:spLocks noGrp="1"/>
          </p:cNvSpPr>
          <p:nvPr>
            <p:ph type="body" idx="1"/>
          </p:nvPr>
        </p:nvSpPr>
        <p:spPr>
          <a:xfrm>
            <a:off x="1025382" y="1526920"/>
            <a:ext cx="1858800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1pPr>
            <a:lvl2pPr marL="914400" lvl="1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2pPr>
            <a:lvl3pPr marL="1371600" lvl="2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3pPr>
            <a:lvl4pPr marL="1828800" lvl="3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4pPr>
            <a:lvl5pPr marL="2286000" lvl="4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5pPr>
            <a:lvl6pPr marL="2743200" lvl="5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6pPr>
            <a:lvl7pPr marL="3200400" lvl="6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7pPr>
            <a:lvl8pPr marL="3657600" lvl="7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8pPr>
            <a:lvl9pPr marL="4114800" lvl="8" indent="-311150" rtl="0">
              <a:spcBef>
                <a:spcPts val="1000"/>
              </a:spcBef>
              <a:spcAft>
                <a:spcPts val="1000"/>
              </a:spcAft>
              <a:buSzPts val="1300"/>
              <a:buChar char="◦"/>
              <a:defRPr sz="1300"/>
            </a:lvl9pPr>
          </a:lstStyle>
          <a:p>
            <a:endParaRPr dirty="0"/>
          </a:p>
        </p:txBody>
      </p:sp>
      <p:sp>
        <p:nvSpPr>
          <p:cNvPr id="187" name="Google Shape;187;p7"/>
          <p:cNvSpPr txBox="1">
            <a:spLocks noGrp="1"/>
          </p:cNvSpPr>
          <p:nvPr>
            <p:ph type="body" idx="2"/>
          </p:nvPr>
        </p:nvSpPr>
        <p:spPr>
          <a:xfrm>
            <a:off x="3642600" y="1557544"/>
            <a:ext cx="1858800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1pPr>
            <a:lvl2pPr marL="914400" lvl="1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2pPr>
            <a:lvl3pPr marL="1371600" lvl="2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3pPr>
            <a:lvl4pPr marL="1828800" lvl="3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4pPr>
            <a:lvl5pPr marL="2286000" lvl="4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5pPr>
            <a:lvl6pPr marL="2743200" lvl="5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6pPr>
            <a:lvl7pPr marL="3200400" lvl="6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7pPr>
            <a:lvl8pPr marL="3657600" lvl="7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8pPr>
            <a:lvl9pPr marL="4114800" lvl="8" indent="-311150" rtl="0">
              <a:spcBef>
                <a:spcPts val="1000"/>
              </a:spcBef>
              <a:spcAft>
                <a:spcPts val="1000"/>
              </a:spcAft>
              <a:buSzPts val="1300"/>
              <a:buChar char="◦"/>
              <a:defRPr sz="1300"/>
            </a:lvl9pPr>
          </a:lstStyle>
          <a:p>
            <a:endParaRPr dirty="0"/>
          </a:p>
        </p:txBody>
      </p:sp>
      <p:sp>
        <p:nvSpPr>
          <p:cNvPr id="188" name="Google Shape;188;p7"/>
          <p:cNvSpPr txBox="1">
            <a:spLocks noGrp="1"/>
          </p:cNvSpPr>
          <p:nvPr>
            <p:ph type="body" idx="3"/>
          </p:nvPr>
        </p:nvSpPr>
        <p:spPr>
          <a:xfrm>
            <a:off x="6259818" y="1557544"/>
            <a:ext cx="1858800" cy="27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600"/>
              </a:spcBef>
              <a:spcAft>
                <a:spcPts val="0"/>
              </a:spcAft>
              <a:buSzPts val="1300"/>
              <a:buChar char="○"/>
              <a:defRPr sz="1300"/>
            </a:lvl1pPr>
            <a:lvl2pPr marL="914400" lvl="1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2pPr>
            <a:lvl3pPr marL="1371600" lvl="2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3pPr>
            <a:lvl4pPr marL="1828800" lvl="3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4pPr>
            <a:lvl5pPr marL="2286000" lvl="4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5pPr>
            <a:lvl6pPr marL="2743200" lvl="5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6pPr>
            <a:lvl7pPr marL="3200400" lvl="6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7pPr>
            <a:lvl8pPr marL="3657600" lvl="7" indent="-311150" rtl="0">
              <a:spcBef>
                <a:spcPts val="1000"/>
              </a:spcBef>
              <a:spcAft>
                <a:spcPts val="0"/>
              </a:spcAft>
              <a:buSzPts val="1300"/>
              <a:buChar char="◦"/>
              <a:defRPr sz="1300"/>
            </a:lvl8pPr>
            <a:lvl9pPr marL="4114800" lvl="8" indent="-311150" rtl="0">
              <a:spcBef>
                <a:spcPts val="1000"/>
              </a:spcBef>
              <a:spcAft>
                <a:spcPts val="1000"/>
              </a:spcAft>
              <a:buSzPts val="1300"/>
              <a:buChar char="◦"/>
              <a:defRPr sz="1300"/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B347CA9-CC01-EC4F-AF8C-0F8E40A261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23156" y="4057634"/>
            <a:ext cx="876869" cy="87686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82722FD-1422-7E45-9483-4F855E5139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255240"/>
            <a:ext cx="7500730" cy="882247"/>
          </a:xfrm>
          <a:prstGeom prst="rect">
            <a:avLst/>
          </a:prstGeom>
        </p:spPr>
      </p:pic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79B131DD-829D-7B43-8997-FB8710702C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8738" y="438496"/>
            <a:ext cx="6567323" cy="771525"/>
          </a:xfrm>
        </p:spPr>
        <p:txBody>
          <a:bodyPr/>
          <a:lstStyle>
            <a:lvl1pPr marL="101600" indent="0" algn="l">
              <a:buNone/>
              <a:defRPr sz="2000" spc="60" baseline="0">
                <a:solidFill>
                  <a:schemeClr val="bg1"/>
                </a:solidFill>
                <a:latin typeface="Luna" pitchFamily="2" charset="0"/>
              </a:defRPr>
            </a:lvl1pPr>
          </a:lstStyle>
          <a:p>
            <a:pPr lvl="0"/>
            <a:r>
              <a:rPr lang="en-US" dirty="0"/>
              <a:t>KNOW…WANT TO KNOW…LEARNED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2901875" y="1033400"/>
            <a:ext cx="5292300" cy="32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○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5560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lvl="2" indent="-35560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lvl="3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lvl="4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lvl="5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lvl="6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lvl="7" indent="-3556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lvl="8" indent="-35560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000"/>
              <a:buFont typeface="Lato Light"/>
              <a:buChar char="◦"/>
              <a:defRPr sz="20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144075" y="559475"/>
            <a:ext cx="2142000" cy="26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oboto Slab Regular"/>
              <a:buNone/>
              <a:defRPr sz="2000">
                <a:solidFill>
                  <a:schemeClr val="lt1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117984" y="41806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lvl="1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lvl="2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lvl="3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lvl="4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lvl="5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lvl="6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lvl="7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lvl="8" algn="r">
              <a:buNone/>
              <a:defRPr sz="1200">
                <a:solidFill>
                  <a:schemeClr val="dk2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48" r:id="rId2"/>
    <p:sldLayoutId id="2147483649" r:id="rId3"/>
    <p:sldLayoutId id="2147483653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ze4om166ru8?feature=oembed" TargetMode="Externa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CDF80ED-5E49-D04E-99F6-E1BAEC5EEE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Lesson 2: Name That Mushroom!</a:t>
            </a:r>
          </a:p>
        </p:txBody>
      </p:sp>
      <p:pic>
        <p:nvPicPr>
          <p:cNvPr id="3" name="Picture 2" descr="A picture containing hydrant, food&#10;&#10;Description automatically generated">
            <a:extLst>
              <a:ext uri="{FF2B5EF4-FFF2-40B4-BE49-F238E27FC236}">
                <a16:creationId xmlns:a16="http://schemas.microsoft.com/office/drawing/2014/main" id="{08EC16E1-EC92-3D49-869F-08E658017B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4481" y="2824223"/>
            <a:ext cx="2341614" cy="21710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E3CE3D4-5F4B-2742-9E35-BDBD6FE92398}"/>
              </a:ext>
            </a:extLst>
          </p:cNvPr>
          <p:cNvSpPr txBox="1"/>
          <p:nvPr/>
        </p:nvSpPr>
        <p:spPr>
          <a:xfrm>
            <a:off x="694479" y="2824223"/>
            <a:ext cx="603000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We will summarize the key supporting details and ideas of a passage.</a:t>
            </a:r>
          </a:p>
          <a:p>
            <a:pPr fontAlgn="base"/>
            <a:endParaRPr lang="en-US" sz="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base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We will use the five senses to describe the characteristics and attributes of different mushrooms.</a:t>
            </a:r>
          </a:p>
          <a:p>
            <a:pPr fontAlgn="base"/>
            <a:endParaRPr lang="en-US" sz="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base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We will classify four different kinds of mushrooms.</a:t>
            </a:r>
          </a:p>
        </p:txBody>
      </p:sp>
    </p:spTree>
    <p:extLst>
      <p:ext uri="{BB962C8B-B14F-4D97-AF65-F5344CB8AC3E}">
        <p14:creationId xmlns:p14="http://schemas.microsoft.com/office/powerpoint/2010/main" val="25117199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D7F53D2-32D2-BC48-AF75-F5340E1E15C4}"/>
              </a:ext>
            </a:extLst>
          </p:cNvPr>
          <p:cNvSpPr/>
          <p:nvPr/>
        </p:nvSpPr>
        <p:spPr>
          <a:xfrm>
            <a:off x="1232210" y="852217"/>
            <a:ext cx="6679580" cy="3525963"/>
          </a:xfrm>
          <a:prstGeom prst="rect">
            <a:avLst/>
          </a:prstGeom>
          <a:solidFill>
            <a:srgbClr val="A31E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2691B0-75EA-F143-83C2-EAFA2E7F7A58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093492" y="359569"/>
            <a:ext cx="5101731" cy="322080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spc="120" dirty="0">
                <a:latin typeface="Luna" pitchFamily="2" charset="0"/>
              </a:rPr>
              <a:t>Mystery Bags: Let’s Guess!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3DB314-36FB-AF4B-9635-B4F7166318F2}"/>
              </a:ext>
            </a:extLst>
          </p:cNvPr>
          <p:cNvSpPr txBox="1"/>
          <p:nvPr/>
        </p:nvSpPr>
        <p:spPr>
          <a:xfrm>
            <a:off x="1896706" y="2629939"/>
            <a:ext cx="510173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  <a:buSzPts val="1680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entury Gothic"/>
                <a:cs typeface="Calibri" panose="020F0502020204030204" pitchFamily="34" charset="0"/>
                <a:sym typeface="Century Gothic"/>
              </a:rPr>
              <a:t>Now that we’ve learned about the different varieties of mushrooms, can you figure out which kind of mushroom is in each bag?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1457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D7F53D2-32D2-BC48-AF75-F5340E1E15C4}"/>
              </a:ext>
            </a:extLst>
          </p:cNvPr>
          <p:cNvSpPr/>
          <p:nvPr/>
        </p:nvSpPr>
        <p:spPr>
          <a:xfrm>
            <a:off x="1232210" y="1119352"/>
            <a:ext cx="6679580" cy="3220801"/>
          </a:xfrm>
          <a:prstGeom prst="rect">
            <a:avLst/>
          </a:prstGeom>
          <a:solidFill>
            <a:srgbClr val="A31E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2691B0-75EA-F143-83C2-EAFA2E7F7A58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76552" y="224827"/>
            <a:ext cx="6857999" cy="322080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dirty="0">
                <a:latin typeface="Luna" pitchFamily="2" charset="0"/>
              </a:rPr>
              <a:t>Let’s Tweet @MushroomsK12!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02C65F-72B5-AD4C-A5C6-EDFEB44F5ABC}"/>
              </a:ext>
            </a:extLst>
          </p:cNvPr>
          <p:cNvSpPr txBox="1"/>
          <p:nvPr/>
        </p:nvSpPr>
        <p:spPr>
          <a:xfrm>
            <a:off x="1576552" y="2571750"/>
            <a:ext cx="5439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Today we learned…</a:t>
            </a:r>
          </a:p>
          <a:p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still wonder…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1D1FA56-6764-9445-952F-881A0B1F3CE4}"/>
              </a:ext>
            </a:extLst>
          </p:cNvPr>
          <p:cNvSpPr/>
          <p:nvPr/>
        </p:nvSpPr>
        <p:spPr>
          <a:xfrm>
            <a:off x="7015655" y="3326524"/>
            <a:ext cx="1418896" cy="141889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1B02DB8A-CE4F-7C4B-90AF-24A13289E7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21681" y="3660227"/>
            <a:ext cx="751490" cy="75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877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CD1D5F7-3FCD-144A-AA4C-6B88B0495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8826" y="2714899"/>
            <a:ext cx="2879107" cy="2739300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Share some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things you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b="1" dirty="0">
                <a:latin typeface="Franklin Gothic Medium" panose="020B0603020102020204" pitchFamily="34" charset="0"/>
              </a:rPr>
              <a:t>ALREADY KNOW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about mushrooms!</a:t>
            </a:r>
          </a:p>
          <a:p>
            <a:pPr marL="146050" indent="0" algn="ctr">
              <a:buNone/>
            </a:pPr>
            <a:endParaRPr lang="en-US" dirty="0">
              <a:latin typeface="Franklin Gothic Medium" panose="020B0603020102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ADD6C-2431-064E-9767-5CFD0DE720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KNOW… WANT TO KNOW…LEARNED</a:t>
            </a: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D617E46D-6B91-BD40-83E4-5808249AC859}"/>
              </a:ext>
            </a:extLst>
          </p:cNvPr>
          <p:cNvSpPr txBox="1">
            <a:spLocks/>
          </p:cNvSpPr>
          <p:nvPr/>
        </p:nvSpPr>
        <p:spPr>
          <a:xfrm>
            <a:off x="3556372" y="2714899"/>
            <a:ext cx="2376921" cy="2079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○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1115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Share some </a:t>
            </a:r>
          </a:p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things you </a:t>
            </a:r>
          </a:p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2400" b="1" dirty="0">
                <a:latin typeface="Franklin Gothic Medium" panose="020B0603020102020204" pitchFamily="34" charset="0"/>
              </a:rPr>
              <a:t>WANT TO KNOW </a:t>
            </a:r>
            <a:r>
              <a:rPr lang="en-US" sz="1800" dirty="0">
                <a:latin typeface="Franklin Gothic Medium" panose="020B0603020102020204" pitchFamily="34" charset="0"/>
              </a:rPr>
              <a:t>about mushrooms</a:t>
            </a:r>
            <a:endParaRPr lang="en-US" dirty="0">
              <a:latin typeface="Franklin Gothic Medium" panose="020B060302010202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F140D97-CD9E-0341-9728-023A3E0307A5}"/>
              </a:ext>
            </a:extLst>
          </p:cNvPr>
          <p:cNvSpPr/>
          <p:nvPr/>
        </p:nvSpPr>
        <p:spPr>
          <a:xfrm>
            <a:off x="1428028" y="1494803"/>
            <a:ext cx="1120704" cy="11207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5C85E501-141B-7547-93E1-A7A2565712BC}"/>
              </a:ext>
            </a:extLst>
          </p:cNvPr>
          <p:cNvSpPr txBox="1">
            <a:spLocks/>
          </p:cNvSpPr>
          <p:nvPr/>
        </p:nvSpPr>
        <p:spPr>
          <a:xfrm>
            <a:off x="6200150" y="2714899"/>
            <a:ext cx="2138442" cy="2079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○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111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1115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300"/>
              <a:buFont typeface="Lato Light"/>
              <a:buChar char="◦"/>
              <a:defRPr sz="13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Share some </a:t>
            </a:r>
          </a:p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things you have </a:t>
            </a:r>
            <a:r>
              <a:rPr lang="en-US" sz="2400" b="1" dirty="0">
                <a:latin typeface="Franklin Gothic Medium" panose="020B0603020102020204" pitchFamily="34" charset="0"/>
              </a:rPr>
              <a:t>LEARNED</a:t>
            </a:r>
          </a:p>
          <a:p>
            <a:pPr marL="0" indent="0" algn="ctr">
              <a:spcBef>
                <a:spcPts val="0"/>
              </a:spcBef>
              <a:buFont typeface="Lato Light"/>
              <a:buNone/>
            </a:pPr>
            <a:r>
              <a:rPr lang="en-US" sz="1800" dirty="0">
                <a:latin typeface="Franklin Gothic Medium" panose="020B0603020102020204" pitchFamily="34" charset="0"/>
              </a:rPr>
              <a:t> about mushrooms!</a:t>
            </a:r>
            <a:endParaRPr lang="en-US" dirty="0">
              <a:latin typeface="Franklin Gothic Medium" panose="020B06030201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84D1D8-6BB0-464E-A824-B6AAAA2EC655}"/>
              </a:ext>
            </a:extLst>
          </p:cNvPr>
          <p:cNvSpPr txBox="1"/>
          <p:nvPr/>
        </p:nvSpPr>
        <p:spPr>
          <a:xfrm>
            <a:off x="1526093" y="1958007"/>
            <a:ext cx="1022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First: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7010D4C-E65F-F44D-BF66-388900168896}"/>
              </a:ext>
            </a:extLst>
          </p:cNvPr>
          <p:cNvSpPr/>
          <p:nvPr/>
        </p:nvSpPr>
        <p:spPr>
          <a:xfrm>
            <a:off x="4184481" y="1540497"/>
            <a:ext cx="1120704" cy="11207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509321-B246-B040-96DE-6739051BF69C}"/>
              </a:ext>
            </a:extLst>
          </p:cNvPr>
          <p:cNvSpPr txBox="1"/>
          <p:nvPr/>
        </p:nvSpPr>
        <p:spPr>
          <a:xfrm>
            <a:off x="4282546" y="2003701"/>
            <a:ext cx="1022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Next: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C422355-D27A-FF42-8D58-BD86BD0D5145}"/>
              </a:ext>
            </a:extLst>
          </p:cNvPr>
          <p:cNvSpPr/>
          <p:nvPr/>
        </p:nvSpPr>
        <p:spPr>
          <a:xfrm>
            <a:off x="6709019" y="1540497"/>
            <a:ext cx="1120704" cy="11207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14EB3B-6099-DA4F-A73A-427805C67C3F}"/>
              </a:ext>
            </a:extLst>
          </p:cNvPr>
          <p:cNvSpPr txBox="1"/>
          <p:nvPr/>
        </p:nvSpPr>
        <p:spPr>
          <a:xfrm>
            <a:off x="6886596" y="2003701"/>
            <a:ext cx="1022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Last:</a:t>
            </a:r>
          </a:p>
        </p:txBody>
      </p:sp>
    </p:spTree>
    <p:extLst>
      <p:ext uri="{BB962C8B-B14F-4D97-AF65-F5344CB8AC3E}">
        <p14:creationId xmlns:p14="http://schemas.microsoft.com/office/powerpoint/2010/main" val="1343032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9B6A794-D54D-CB40-A12B-982317D17C91}"/>
              </a:ext>
            </a:extLst>
          </p:cNvPr>
          <p:cNvSpPr/>
          <p:nvPr/>
        </p:nvSpPr>
        <p:spPr>
          <a:xfrm>
            <a:off x="391116" y="512858"/>
            <a:ext cx="2564970" cy="4091553"/>
          </a:xfrm>
          <a:prstGeom prst="rect">
            <a:avLst/>
          </a:prstGeom>
          <a:noFill/>
          <a:ln w="57150">
            <a:solidFill>
              <a:srgbClr val="A31E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EFEF45B-A483-0742-B5A0-B7EB3267D471}"/>
              </a:ext>
            </a:extLst>
          </p:cNvPr>
          <p:cNvSpPr/>
          <p:nvPr/>
        </p:nvSpPr>
        <p:spPr>
          <a:xfrm>
            <a:off x="3302215" y="512857"/>
            <a:ext cx="2564970" cy="4091553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0AC7BA-3858-6346-A33D-3551DD7F924C}"/>
              </a:ext>
            </a:extLst>
          </p:cNvPr>
          <p:cNvSpPr/>
          <p:nvPr/>
        </p:nvSpPr>
        <p:spPr>
          <a:xfrm>
            <a:off x="6213314" y="512856"/>
            <a:ext cx="2564970" cy="4091553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EEA442-7BFB-0340-AD70-A78ED8CB9B8F}"/>
              </a:ext>
            </a:extLst>
          </p:cNvPr>
          <p:cNvSpPr/>
          <p:nvPr/>
        </p:nvSpPr>
        <p:spPr>
          <a:xfrm>
            <a:off x="391116" y="512856"/>
            <a:ext cx="2564970" cy="613620"/>
          </a:xfrm>
          <a:prstGeom prst="rect">
            <a:avLst/>
          </a:prstGeom>
          <a:solidFill>
            <a:srgbClr val="A31E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507F76-8C5D-C142-8359-D104CE8578E3}"/>
              </a:ext>
            </a:extLst>
          </p:cNvPr>
          <p:cNvSpPr txBox="1"/>
          <p:nvPr/>
        </p:nvSpPr>
        <p:spPr>
          <a:xfrm>
            <a:off x="1188178" y="695545"/>
            <a:ext cx="970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120" dirty="0">
                <a:solidFill>
                  <a:schemeClr val="bg1"/>
                </a:solidFill>
                <a:latin typeface="Luna" pitchFamily="2" charset="0"/>
              </a:rPr>
              <a:t>Know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017E58C-0D4C-A740-BFF4-D7734FB86B53}"/>
              </a:ext>
            </a:extLst>
          </p:cNvPr>
          <p:cNvSpPr/>
          <p:nvPr/>
        </p:nvSpPr>
        <p:spPr>
          <a:xfrm>
            <a:off x="3302215" y="501567"/>
            <a:ext cx="2564970" cy="6136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303941B-5E17-6E4C-83F9-47FB6DC40F51}"/>
              </a:ext>
            </a:extLst>
          </p:cNvPr>
          <p:cNvSpPr txBox="1"/>
          <p:nvPr/>
        </p:nvSpPr>
        <p:spPr>
          <a:xfrm>
            <a:off x="3427708" y="695545"/>
            <a:ext cx="2381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120" dirty="0">
                <a:solidFill>
                  <a:schemeClr val="bg1"/>
                </a:solidFill>
                <a:latin typeface="Luna" pitchFamily="2" charset="0"/>
              </a:rPr>
              <a:t>Want to Know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7D7B394-E2B5-3C40-A46B-D23ED908975F}"/>
              </a:ext>
            </a:extLst>
          </p:cNvPr>
          <p:cNvSpPr/>
          <p:nvPr/>
        </p:nvSpPr>
        <p:spPr>
          <a:xfrm>
            <a:off x="6213314" y="539729"/>
            <a:ext cx="2564970" cy="6136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9CAE60D-520A-FB43-BC3F-720A56028DAD}"/>
              </a:ext>
            </a:extLst>
          </p:cNvPr>
          <p:cNvSpPr txBox="1"/>
          <p:nvPr/>
        </p:nvSpPr>
        <p:spPr>
          <a:xfrm>
            <a:off x="6803697" y="729524"/>
            <a:ext cx="1384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120" dirty="0">
                <a:solidFill>
                  <a:schemeClr val="bg1"/>
                </a:solidFill>
                <a:latin typeface="Luna" pitchFamily="2" charset="0"/>
              </a:rPr>
              <a:t>Learned</a:t>
            </a:r>
          </a:p>
        </p:txBody>
      </p:sp>
    </p:spTree>
    <p:extLst>
      <p:ext uri="{BB962C8B-B14F-4D97-AF65-F5344CB8AC3E}">
        <p14:creationId xmlns:p14="http://schemas.microsoft.com/office/powerpoint/2010/main" val="1018612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D7F53D2-32D2-BC48-AF75-F5340E1E15C4}"/>
              </a:ext>
            </a:extLst>
          </p:cNvPr>
          <p:cNvSpPr/>
          <p:nvPr/>
        </p:nvSpPr>
        <p:spPr>
          <a:xfrm>
            <a:off x="1232210" y="852217"/>
            <a:ext cx="6679580" cy="3525963"/>
          </a:xfrm>
          <a:prstGeom prst="rect">
            <a:avLst/>
          </a:prstGeom>
          <a:solidFill>
            <a:srgbClr val="A31E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2691B0-75EA-F143-83C2-EAFA2E7F7A58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362314" y="169149"/>
            <a:ext cx="4167117" cy="322080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dirty="0">
                <a:latin typeface="Luna" pitchFamily="2" charset="0"/>
              </a:rPr>
              <a:t>Activity: Mystery Bags!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3DB314-36FB-AF4B-9635-B4F7166318F2}"/>
              </a:ext>
            </a:extLst>
          </p:cNvPr>
          <p:cNvSpPr txBox="1"/>
          <p:nvPr/>
        </p:nvSpPr>
        <p:spPr>
          <a:xfrm>
            <a:off x="1725256" y="2303708"/>
            <a:ext cx="5441232" cy="1587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  <a:buSzPts val="1680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entury Gothic"/>
                <a:cs typeface="Calibri" panose="020F0502020204030204" pitchFamily="34" charset="0"/>
                <a:sym typeface="Century Gothic"/>
              </a:rPr>
              <a:t>Use 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ea typeface="Century Gothic"/>
                <a:cs typeface="Calibri" panose="020F0502020204030204" pitchFamily="34" charset="0"/>
                <a:sym typeface="Century Gothic"/>
              </a:rPr>
              <a:t>sensory details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entury Gothic"/>
                <a:cs typeface="Calibri" panose="020F0502020204030204" pitchFamily="34" charset="0"/>
                <a:sym typeface="Century Gothic"/>
              </a:rPr>
              <a:t>to describe the objects inside the different bags.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lnSpc>
                <a:spcPct val="90000"/>
              </a:lnSpc>
              <a:spcBef>
                <a:spcPts val="1080"/>
              </a:spcBef>
              <a:buSzPts val="1680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entury Gothic"/>
                <a:cs typeface="Calibri" panose="020F0502020204030204" pitchFamily="34" charset="0"/>
                <a:sym typeface="Century Gothic"/>
              </a:rPr>
              <a:t>Be as descriptive as possible – we’ll play a guessing game at the end!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389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89;p5">
            <a:extLst>
              <a:ext uri="{FF2B5EF4-FFF2-40B4-BE49-F238E27FC236}">
                <a16:creationId xmlns:a16="http://schemas.microsoft.com/office/drawing/2014/main" id="{2436E1F8-D739-9B4E-8A81-5FAD0ACA9426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0629" y="1175630"/>
            <a:ext cx="3599541" cy="3847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90;p5">
            <a:extLst>
              <a:ext uri="{FF2B5EF4-FFF2-40B4-BE49-F238E27FC236}">
                <a16:creationId xmlns:a16="http://schemas.microsoft.com/office/drawing/2014/main" id="{8A5DED83-BCCF-7B44-BE37-934898E10042}"/>
              </a:ext>
            </a:extLst>
          </p:cNvPr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629" y="136851"/>
            <a:ext cx="3599541" cy="103877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7A8D85C8-7B17-F745-93CD-CEBC1ED8EEBC}"/>
              </a:ext>
            </a:extLst>
          </p:cNvPr>
          <p:cNvSpPr/>
          <p:nvPr/>
        </p:nvSpPr>
        <p:spPr>
          <a:xfrm>
            <a:off x="4304559" y="333897"/>
            <a:ext cx="1274164" cy="12741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C65414-F8C3-A740-B251-3AE87F309182}"/>
              </a:ext>
            </a:extLst>
          </p:cNvPr>
          <p:cNvSpPr txBox="1"/>
          <p:nvPr/>
        </p:nvSpPr>
        <p:spPr>
          <a:xfrm>
            <a:off x="4304559" y="574179"/>
            <a:ext cx="127416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1</a:t>
            </a:r>
            <a:r>
              <a:rPr lang="en-US" sz="1600" baseline="30000" dirty="0">
                <a:solidFill>
                  <a:schemeClr val="bg1"/>
                </a:solidFill>
                <a:latin typeface="Luna" pitchFamily="2" charset="0"/>
              </a:rPr>
              <a:t>st</a:t>
            </a:r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Read: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88CD5DF-BE31-B049-9F1E-A4543ADEEA2C}"/>
              </a:ext>
            </a:extLst>
          </p:cNvPr>
          <p:cNvSpPr/>
          <p:nvPr/>
        </p:nvSpPr>
        <p:spPr>
          <a:xfrm>
            <a:off x="4304559" y="1998169"/>
            <a:ext cx="1274164" cy="12741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349AF6-AA41-3B42-9161-7F7B8E05F1AB}"/>
              </a:ext>
            </a:extLst>
          </p:cNvPr>
          <p:cNvSpPr txBox="1"/>
          <p:nvPr/>
        </p:nvSpPr>
        <p:spPr>
          <a:xfrm>
            <a:off x="4304559" y="2223461"/>
            <a:ext cx="127416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2</a:t>
            </a:r>
            <a:r>
              <a:rPr lang="en-US" sz="1600" baseline="30000" dirty="0">
                <a:solidFill>
                  <a:schemeClr val="bg1"/>
                </a:solidFill>
                <a:latin typeface="Luna" pitchFamily="2" charset="0"/>
              </a:rPr>
              <a:t>nd</a:t>
            </a:r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Read: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8F3A318-D543-3445-A2B1-29C4DAC582D0}"/>
              </a:ext>
            </a:extLst>
          </p:cNvPr>
          <p:cNvSpPr/>
          <p:nvPr/>
        </p:nvSpPr>
        <p:spPr>
          <a:xfrm>
            <a:off x="4304559" y="3587491"/>
            <a:ext cx="1274164" cy="12741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583986-494B-9B4B-89D6-E348EF801666}"/>
              </a:ext>
            </a:extLst>
          </p:cNvPr>
          <p:cNvSpPr txBox="1"/>
          <p:nvPr/>
        </p:nvSpPr>
        <p:spPr>
          <a:xfrm>
            <a:off x="4304559" y="3812783"/>
            <a:ext cx="127416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3</a:t>
            </a:r>
            <a:r>
              <a:rPr lang="en-US" sz="1600" baseline="30000" dirty="0">
                <a:solidFill>
                  <a:schemeClr val="bg1"/>
                </a:solidFill>
                <a:latin typeface="Luna" pitchFamily="2" charset="0"/>
              </a:rPr>
              <a:t>rd</a:t>
            </a:r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  <a:latin typeface="Luna" pitchFamily="2" charset="0"/>
              </a:rPr>
              <a:t>Read: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827721C-6B39-574A-994A-528BAE6DFE5D}"/>
              </a:ext>
            </a:extLst>
          </p:cNvPr>
          <p:cNvSpPr txBox="1"/>
          <p:nvPr/>
        </p:nvSpPr>
        <p:spPr>
          <a:xfrm>
            <a:off x="5861153" y="503782"/>
            <a:ext cx="318219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  <a:ea typeface="Century Gothic"/>
                <a:cs typeface="Calibri" panose="020F0502020204030204" pitchFamily="34" charset="0"/>
                <a:sym typeface="Century Gothic"/>
              </a:rPr>
              <a:t>What is the “gist” of the passage? Summarize the main idea.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1928712-7717-194F-94D5-41E308F24B5F}"/>
              </a:ext>
            </a:extLst>
          </p:cNvPr>
          <p:cNvSpPr txBox="1"/>
          <p:nvPr/>
        </p:nvSpPr>
        <p:spPr>
          <a:xfrm>
            <a:off x="5861154" y="2177507"/>
            <a:ext cx="292308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latin typeface="Calibri" panose="020F0502020204030204" pitchFamily="34" charset="0"/>
                <a:ea typeface="Century Gothic"/>
                <a:cs typeface="Calibri" panose="020F0502020204030204" pitchFamily="34" charset="0"/>
                <a:sym typeface="Century Gothic"/>
              </a:rPr>
              <a:t>What is author’s purpose? Why did he or she write this article?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2733B10-209F-7643-96D0-C1AC864C2650}"/>
              </a:ext>
            </a:extLst>
          </p:cNvPr>
          <p:cNvSpPr txBox="1"/>
          <p:nvPr/>
        </p:nvSpPr>
        <p:spPr>
          <a:xfrm>
            <a:off x="5861153" y="3635830"/>
            <a:ext cx="292308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latin typeface="Calibri" panose="020F0502020204030204" pitchFamily="34" charset="0"/>
                <a:ea typeface="Century Gothic"/>
                <a:cs typeface="Calibri" panose="020F0502020204030204" pitchFamily="34" charset="0"/>
                <a:sym typeface="Century Gothic"/>
              </a:rPr>
              <a:t>How can we use this information in our everyday lives?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078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9B6A794-D54D-CB40-A12B-982317D17C91}"/>
              </a:ext>
            </a:extLst>
          </p:cNvPr>
          <p:cNvSpPr/>
          <p:nvPr/>
        </p:nvSpPr>
        <p:spPr>
          <a:xfrm>
            <a:off x="391116" y="512858"/>
            <a:ext cx="2564970" cy="4091553"/>
          </a:xfrm>
          <a:prstGeom prst="rect">
            <a:avLst/>
          </a:prstGeom>
          <a:noFill/>
          <a:ln w="57150">
            <a:solidFill>
              <a:srgbClr val="A31E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EFEF45B-A483-0742-B5A0-B7EB3267D471}"/>
              </a:ext>
            </a:extLst>
          </p:cNvPr>
          <p:cNvSpPr/>
          <p:nvPr/>
        </p:nvSpPr>
        <p:spPr>
          <a:xfrm>
            <a:off x="3302215" y="512857"/>
            <a:ext cx="2564970" cy="4091553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0AC7BA-3858-6346-A33D-3551DD7F924C}"/>
              </a:ext>
            </a:extLst>
          </p:cNvPr>
          <p:cNvSpPr/>
          <p:nvPr/>
        </p:nvSpPr>
        <p:spPr>
          <a:xfrm>
            <a:off x="6213314" y="512856"/>
            <a:ext cx="2564970" cy="4091553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EEA442-7BFB-0340-AD70-A78ED8CB9B8F}"/>
              </a:ext>
            </a:extLst>
          </p:cNvPr>
          <p:cNvSpPr/>
          <p:nvPr/>
        </p:nvSpPr>
        <p:spPr>
          <a:xfrm>
            <a:off x="391116" y="512855"/>
            <a:ext cx="2564970" cy="1422949"/>
          </a:xfrm>
          <a:prstGeom prst="rect">
            <a:avLst/>
          </a:prstGeom>
          <a:solidFill>
            <a:srgbClr val="A31E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latin typeface="Calibri" panose="020F0502020204030204" pitchFamily="34" charset="0"/>
              <a:ea typeface="Century Gothic"/>
              <a:cs typeface="Calibri" panose="020F0502020204030204" pitchFamily="34" charset="0"/>
              <a:sym typeface="Century Gothic"/>
            </a:endParaRPr>
          </a:p>
          <a:p>
            <a:endParaRPr lang="en-US" dirty="0">
              <a:latin typeface="Calibri" panose="020F0502020204030204" pitchFamily="34" charset="0"/>
              <a:ea typeface="Century Gothic"/>
              <a:cs typeface="Calibri" panose="020F0502020204030204" pitchFamily="34" charset="0"/>
              <a:sym typeface="Century Gothic"/>
            </a:endParaRPr>
          </a:p>
          <a:p>
            <a:endParaRPr lang="en-US" dirty="0">
              <a:latin typeface="Calibri" panose="020F0502020204030204" pitchFamily="34" charset="0"/>
              <a:ea typeface="Century Gothic"/>
              <a:cs typeface="Calibri" panose="020F0502020204030204" pitchFamily="34" charset="0"/>
              <a:sym typeface="Century Gothic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507F76-8C5D-C142-8359-D104CE8578E3}"/>
              </a:ext>
            </a:extLst>
          </p:cNvPr>
          <p:cNvSpPr txBox="1"/>
          <p:nvPr/>
        </p:nvSpPr>
        <p:spPr>
          <a:xfrm>
            <a:off x="956099" y="748980"/>
            <a:ext cx="17100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120" dirty="0">
                <a:solidFill>
                  <a:schemeClr val="bg1"/>
                </a:solidFill>
                <a:latin typeface="Luna" pitchFamily="2" charset="0"/>
              </a:rPr>
              <a:t>1</a:t>
            </a:r>
            <a:r>
              <a:rPr lang="en-US" sz="1600" spc="120" baseline="30000" dirty="0">
                <a:solidFill>
                  <a:schemeClr val="bg1"/>
                </a:solidFill>
                <a:latin typeface="Luna" pitchFamily="2" charset="0"/>
              </a:rPr>
              <a:t>st</a:t>
            </a:r>
            <a:r>
              <a:rPr lang="en-US" sz="1600" spc="120" dirty="0">
                <a:solidFill>
                  <a:schemeClr val="bg1"/>
                </a:solidFill>
                <a:latin typeface="Luna" pitchFamily="2" charset="0"/>
              </a:rPr>
              <a:t> Read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017E58C-0D4C-A740-BFF4-D7734FB86B53}"/>
              </a:ext>
            </a:extLst>
          </p:cNvPr>
          <p:cNvSpPr/>
          <p:nvPr/>
        </p:nvSpPr>
        <p:spPr>
          <a:xfrm>
            <a:off x="3289515" y="512855"/>
            <a:ext cx="2564970" cy="14229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303941B-5E17-6E4C-83F9-47FB6DC40F51}"/>
              </a:ext>
            </a:extLst>
          </p:cNvPr>
          <p:cNvSpPr txBox="1"/>
          <p:nvPr/>
        </p:nvSpPr>
        <p:spPr>
          <a:xfrm>
            <a:off x="3866639" y="748980"/>
            <a:ext cx="14361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120" dirty="0">
                <a:solidFill>
                  <a:schemeClr val="bg1"/>
                </a:solidFill>
                <a:latin typeface="Luna" pitchFamily="2" charset="0"/>
              </a:rPr>
              <a:t>2</a:t>
            </a:r>
            <a:r>
              <a:rPr lang="en-US" sz="1600" spc="120" baseline="30000" dirty="0">
                <a:solidFill>
                  <a:schemeClr val="bg1"/>
                </a:solidFill>
                <a:latin typeface="Luna" pitchFamily="2" charset="0"/>
              </a:rPr>
              <a:t>nd</a:t>
            </a:r>
            <a:r>
              <a:rPr lang="en-US" sz="1600" spc="120" dirty="0">
                <a:solidFill>
                  <a:schemeClr val="bg1"/>
                </a:solidFill>
                <a:latin typeface="Luna" pitchFamily="2" charset="0"/>
              </a:rPr>
              <a:t> Read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7D7B394-E2B5-3C40-A46B-D23ED908975F}"/>
              </a:ext>
            </a:extLst>
          </p:cNvPr>
          <p:cNvSpPr/>
          <p:nvPr/>
        </p:nvSpPr>
        <p:spPr>
          <a:xfrm>
            <a:off x="6213314" y="539729"/>
            <a:ext cx="2564970" cy="13960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9CAE60D-520A-FB43-BC3F-720A56028DAD}"/>
              </a:ext>
            </a:extLst>
          </p:cNvPr>
          <p:cNvSpPr txBox="1"/>
          <p:nvPr/>
        </p:nvSpPr>
        <p:spPr>
          <a:xfrm>
            <a:off x="6803697" y="748980"/>
            <a:ext cx="1513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120" dirty="0">
                <a:solidFill>
                  <a:schemeClr val="bg1"/>
                </a:solidFill>
                <a:latin typeface="Luna" pitchFamily="2" charset="0"/>
              </a:rPr>
              <a:t>3</a:t>
            </a:r>
            <a:r>
              <a:rPr lang="en-US" sz="1600" spc="120" baseline="30000" dirty="0">
                <a:solidFill>
                  <a:schemeClr val="bg1"/>
                </a:solidFill>
                <a:latin typeface="Luna" pitchFamily="2" charset="0"/>
              </a:rPr>
              <a:t>rd</a:t>
            </a:r>
            <a:r>
              <a:rPr lang="en-US" sz="1600" spc="120" dirty="0">
                <a:solidFill>
                  <a:schemeClr val="bg1"/>
                </a:solidFill>
                <a:latin typeface="Luna" pitchFamily="2" charset="0"/>
              </a:rPr>
              <a:t> Read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4B1DB1-A823-B744-9C40-E98F6BEBC35C}"/>
              </a:ext>
            </a:extLst>
          </p:cNvPr>
          <p:cNvSpPr txBox="1"/>
          <p:nvPr/>
        </p:nvSpPr>
        <p:spPr>
          <a:xfrm>
            <a:off x="540329" y="1084819"/>
            <a:ext cx="2266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entury Gothic"/>
                <a:cs typeface="Calibri" panose="020F0502020204030204" pitchFamily="34" charset="0"/>
                <a:sym typeface="Century Gothic"/>
              </a:rPr>
              <a:t>What is the “gist” of the passage? Summarize the main idea.</a:t>
            </a:r>
            <a:endParaRPr lang="en-US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4FA7E5-BACE-BA49-9C9C-03F78EE369B0}"/>
              </a:ext>
            </a:extLst>
          </p:cNvPr>
          <p:cNvSpPr txBox="1"/>
          <p:nvPr/>
        </p:nvSpPr>
        <p:spPr>
          <a:xfrm>
            <a:off x="3451428" y="1084819"/>
            <a:ext cx="22665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entury Gothic"/>
                <a:cs typeface="Calibri" panose="020F0502020204030204" pitchFamily="34" charset="0"/>
                <a:sym typeface="Century Gothic"/>
              </a:rPr>
              <a:t>What is author’s purpose? Why did he or she write this article?</a:t>
            </a:r>
            <a:endParaRPr lang="en-US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F2A91A-270B-614F-97AF-B79A44E96419}"/>
              </a:ext>
            </a:extLst>
          </p:cNvPr>
          <p:cNvSpPr txBox="1"/>
          <p:nvPr/>
        </p:nvSpPr>
        <p:spPr>
          <a:xfrm>
            <a:off x="6337127" y="1084819"/>
            <a:ext cx="22665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ea typeface="Century Gothic"/>
                <a:cs typeface="Calibri" panose="020F0502020204030204" pitchFamily="34" charset="0"/>
                <a:sym typeface="Century Gothic"/>
              </a:rPr>
              <a:t>How can we use this information in our everyday lives?</a:t>
            </a:r>
            <a:endParaRPr lang="en-US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052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22AA44D-AC61-6045-AB5C-07D70C52D080}"/>
              </a:ext>
            </a:extLst>
          </p:cNvPr>
          <p:cNvSpPr/>
          <p:nvPr/>
        </p:nvSpPr>
        <p:spPr>
          <a:xfrm>
            <a:off x="2807040" y="1651060"/>
            <a:ext cx="5896304" cy="2020530"/>
          </a:xfrm>
          <a:prstGeom prst="rect">
            <a:avLst/>
          </a:prstGeom>
          <a:solidFill>
            <a:srgbClr val="A31E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133402D-4117-A34F-8DF8-D73B0DCEDE86}"/>
              </a:ext>
            </a:extLst>
          </p:cNvPr>
          <p:cNvSpPr/>
          <p:nvPr/>
        </p:nvSpPr>
        <p:spPr>
          <a:xfrm>
            <a:off x="537216" y="1242429"/>
            <a:ext cx="2837794" cy="283779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4BFABF-DA48-2E41-A0EA-AA199955AA9F}"/>
              </a:ext>
            </a:extLst>
          </p:cNvPr>
          <p:cNvSpPr txBox="1"/>
          <p:nvPr/>
        </p:nvSpPr>
        <p:spPr>
          <a:xfrm>
            <a:off x="694871" y="2172730"/>
            <a:ext cx="2522483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Luna" pitchFamily="2" charset="0"/>
                <a:cs typeface="Calibri" panose="020F0502020204030204" pitchFamily="34" charset="0"/>
              </a:rPr>
              <a:t>Mushroom</a:t>
            </a:r>
          </a:p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Luna" pitchFamily="2" charset="0"/>
                <a:cs typeface="Calibri" panose="020F0502020204030204" pitchFamily="34" charset="0"/>
              </a:rPr>
              <a:t>Investigation!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3C5853-C113-1E4F-A00E-562ABEC1A7B4}"/>
              </a:ext>
            </a:extLst>
          </p:cNvPr>
          <p:cNvSpPr txBox="1"/>
          <p:nvPr/>
        </p:nvSpPr>
        <p:spPr>
          <a:xfrm>
            <a:off x="3835560" y="2144780"/>
            <a:ext cx="5423047" cy="130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Can you describe mushrooms 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same way the experts do? 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Let’s find out!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38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875FD00-7236-8C47-9302-9DFABD94A018}"/>
              </a:ext>
            </a:extLst>
          </p:cNvPr>
          <p:cNvSpPr txBox="1"/>
          <p:nvPr/>
        </p:nvSpPr>
        <p:spPr>
          <a:xfrm>
            <a:off x="2260550" y="848326"/>
            <a:ext cx="46228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pc="120" dirty="0">
                <a:solidFill>
                  <a:schemeClr val="bg1"/>
                </a:solidFill>
                <a:latin typeface="Luna" pitchFamily="2" charset="0"/>
              </a:rPr>
              <a:t>Mushroom Varieties 101</a:t>
            </a:r>
          </a:p>
        </p:txBody>
      </p:sp>
      <p:pic>
        <p:nvPicPr>
          <p:cNvPr id="2" name="Online Media 1" descr="Mushroom Varieties 101">
            <a:hlinkClick r:id="" action="ppaction://media"/>
            <a:extLst>
              <a:ext uri="{FF2B5EF4-FFF2-40B4-BE49-F238E27FC236}">
                <a16:creationId xmlns:a16="http://schemas.microsoft.com/office/drawing/2014/main" id="{33D67152-D2B3-344B-8AB9-19842DDDFC7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857404" y="1364064"/>
            <a:ext cx="5429192" cy="305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63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22AA44D-AC61-6045-AB5C-07D70C52D080}"/>
              </a:ext>
            </a:extLst>
          </p:cNvPr>
          <p:cNvSpPr/>
          <p:nvPr/>
        </p:nvSpPr>
        <p:spPr>
          <a:xfrm>
            <a:off x="2807040" y="1651060"/>
            <a:ext cx="5896304" cy="2020530"/>
          </a:xfrm>
          <a:prstGeom prst="rect">
            <a:avLst/>
          </a:prstGeom>
          <a:solidFill>
            <a:srgbClr val="A31E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133402D-4117-A34F-8DF8-D73B0DCEDE86}"/>
              </a:ext>
            </a:extLst>
          </p:cNvPr>
          <p:cNvSpPr/>
          <p:nvPr/>
        </p:nvSpPr>
        <p:spPr>
          <a:xfrm>
            <a:off x="537216" y="1242429"/>
            <a:ext cx="2837794" cy="283779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4BFABF-DA48-2E41-A0EA-AA199955AA9F}"/>
              </a:ext>
            </a:extLst>
          </p:cNvPr>
          <p:cNvSpPr txBox="1"/>
          <p:nvPr/>
        </p:nvSpPr>
        <p:spPr>
          <a:xfrm>
            <a:off x="694871" y="2172730"/>
            <a:ext cx="2522483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Luna" pitchFamily="2" charset="0"/>
                <a:cs typeface="Calibri" panose="020F0502020204030204" pitchFamily="34" charset="0"/>
              </a:rPr>
              <a:t>Mushroom</a:t>
            </a:r>
          </a:p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Luna" pitchFamily="2" charset="0"/>
                <a:cs typeface="Calibri" panose="020F0502020204030204" pitchFamily="34" charset="0"/>
              </a:rPr>
              <a:t>Investigation!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3C5853-C113-1E4F-A00E-562ABEC1A7B4}"/>
              </a:ext>
            </a:extLst>
          </p:cNvPr>
          <p:cNvSpPr txBox="1"/>
          <p:nvPr/>
        </p:nvSpPr>
        <p:spPr>
          <a:xfrm>
            <a:off x="3532665" y="861077"/>
            <a:ext cx="4754085" cy="2810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  <a:buSzPts val="1120"/>
            </a:pPr>
            <a:r>
              <a:rPr lang="en-US" sz="2800" dirty="0">
                <a:solidFill>
                  <a:schemeClr val="bg1"/>
                </a:solidFill>
              </a:rPr>
              <a:t> </a:t>
            </a:r>
          </a:p>
          <a:p>
            <a:pPr lvl="0" algn="ctr">
              <a:lnSpc>
                <a:spcPct val="90000"/>
              </a:lnSpc>
              <a:spcBef>
                <a:spcPts val="920"/>
              </a:spcBef>
              <a:buSzPts val="1120"/>
            </a:pPr>
            <a:endParaRPr lang="en-US" sz="2800" dirty="0">
              <a:solidFill>
                <a:schemeClr val="bg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lvl="0">
              <a:lnSpc>
                <a:spcPct val="90000"/>
              </a:lnSpc>
              <a:spcBef>
                <a:spcPts val="1080"/>
              </a:spcBef>
              <a:buSzPts val="1680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entury Gothic"/>
                <a:cs typeface="Calibri" panose="020F0502020204030204" pitchFamily="34" charset="0"/>
                <a:sym typeface="Century Gothic"/>
              </a:rPr>
              <a:t>Now, label and describe the mushrooms the way the experts do.</a:t>
            </a:r>
          </a:p>
          <a:p>
            <a:pPr lvl="0">
              <a:lnSpc>
                <a:spcPct val="90000"/>
              </a:lnSpc>
              <a:spcBef>
                <a:spcPts val="1080"/>
              </a:spcBef>
              <a:buSzPts val="1680"/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entury Gothic"/>
                <a:cs typeface="Calibri" panose="020F0502020204030204" pitchFamily="34" charset="0"/>
                <a:sym typeface="Century Gothic"/>
              </a:rPr>
              <a:t>What new information did you learn?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474605"/>
      </p:ext>
    </p:extLst>
  </p:cSld>
  <p:clrMapOvr>
    <a:masterClrMapping/>
  </p:clrMapOvr>
</p:sld>
</file>

<file path=ppt/theme/theme1.xml><?xml version="1.0" encoding="utf-8"?>
<a:theme xmlns:a="http://schemas.openxmlformats.org/drawingml/2006/main" name="Kent template">
  <a:themeElements>
    <a:clrScheme name="Custom 347">
      <a:dk1>
        <a:srgbClr val="4A5C65"/>
      </a:dk1>
      <a:lt1>
        <a:srgbClr val="FFFFFF"/>
      </a:lt1>
      <a:dk2>
        <a:srgbClr val="A6BCC9"/>
      </a:dk2>
      <a:lt2>
        <a:srgbClr val="DEE9F2"/>
      </a:lt2>
      <a:accent1>
        <a:srgbClr val="02BDC7"/>
      </a:accent1>
      <a:accent2>
        <a:srgbClr val="FFB600"/>
      </a:accent2>
      <a:accent3>
        <a:srgbClr val="FF9755"/>
      </a:accent3>
      <a:accent4>
        <a:srgbClr val="FD6C68"/>
      </a:accent4>
      <a:accent5>
        <a:srgbClr val="FC4067"/>
      </a:accent5>
      <a:accent6>
        <a:srgbClr val="A6BCC9"/>
      </a:accent6>
      <a:hlink>
        <a:srgbClr val="02BDC7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313</Words>
  <Application>Microsoft Macintosh PowerPoint</Application>
  <PresentationFormat>On-screen Show (16:9)</PresentationFormat>
  <Paragraphs>61</Paragraphs>
  <Slides>11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Roboto Slab Regular</vt:lpstr>
      <vt:lpstr>Century Gothic</vt:lpstr>
      <vt:lpstr>Luna</vt:lpstr>
      <vt:lpstr>Franklin Gothic Medium</vt:lpstr>
      <vt:lpstr>Calibri</vt:lpstr>
      <vt:lpstr>Lato Light</vt:lpstr>
      <vt:lpstr>Arial</vt:lpstr>
      <vt:lpstr>Kent template</vt:lpstr>
      <vt:lpstr>PowerPoint Presentation</vt:lpstr>
      <vt:lpstr>PowerPoint Presentation</vt:lpstr>
      <vt:lpstr>PowerPoint Presentation</vt:lpstr>
      <vt:lpstr>Activity: Mystery Bags!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Mystery Bags: Let’s Guess!</vt:lpstr>
      <vt:lpstr>Let’s Tweet @MushroomsK12!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cp:lastModifiedBy>jmaurer22@aol.com</cp:lastModifiedBy>
  <cp:revision>36</cp:revision>
  <dcterms:modified xsi:type="dcterms:W3CDTF">2020-03-10T06:00:02Z</dcterms:modified>
</cp:coreProperties>
</file>